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7" r:id="rId15"/>
    <p:sldId id="269" r:id="rId16"/>
    <p:sldId id="276" r:id="rId17"/>
    <p:sldId id="277" r:id="rId18"/>
    <p:sldId id="278" r:id="rId19"/>
    <p:sldId id="279" r:id="rId20"/>
    <p:sldId id="280" r:id="rId21"/>
    <p:sldId id="281" r:id="rId22"/>
    <p:sldId id="270" r:id="rId23"/>
    <p:sldId id="271" r:id="rId24"/>
    <p:sldId id="272" r:id="rId25"/>
    <p:sldId id="273" r:id="rId26"/>
    <p:sldId id="274" r:id="rId27"/>
    <p:sldId id="275" r:id="rId28"/>
    <p:sldId id="282" r:id="rId29"/>
    <p:sldId id="316" r:id="rId30"/>
    <p:sldId id="283" r:id="rId31"/>
    <p:sldId id="284" r:id="rId32"/>
    <p:sldId id="285" r:id="rId33"/>
    <p:sldId id="286" r:id="rId34"/>
    <p:sldId id="314" r:id="rId35"/>
    <p:sldId id="315" r:id="rId36"/>
    <p:sldId id="287" r:id="rId37"/>
    <p:sldId id="288" r:id="rId38"/>
    <p:sldId id="289" r:id="rId3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476">
          <p15:clr>
            <a:srgbClr val="9AA0A6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5" roundtripDataSignature="AMtx7mi+Q9UL3t/D+rkWo33eq4DTVVph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8" d="100"/>
          <a:sy n="148" d="100"/>
        </p:scale>
        <p:origin x="802" y="96"/>
      </p:cViewPr>
      <p:guideLst>
        <p:guide orient="horz" pos="1620"/>
        <p:guide pos="2880"/>
        <p:guide orient="horz" pos="14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40cd5733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240cd5733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>
          <a:extLst>
            <a:ext uri="{FF2B5EF4-FFF2-40B4-BE49-F238E27FC236}">
              <a16:creationId xmlns:a16="http://schemas.microsoft.com/office/drawing/2014/main" id="{5B493E49-A722-574B-A210-D70490657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:notes">
            <a:extLst>
              <a:ext uri="{FF2B5EF4-FFF2-40B4-BE49-F238E27FC236}">
                <a16:creationId xmlns:a16="http://schemas.microsoft.com/office/drawing/2014/main" id="{77D9DF3C-B344-86C9-DFD9-5C3D1AACDE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28:notes">
            <a:extLst>
              <a:ext uri="{FF2B5EF4-FFF2-40B4-BE49-F238E27FC236}">
                <a16:creationId xmlns:a16="http://schemas.microsoft.com/office/drawing/2014/main" id="{723A6077-7421-ECF8-E117-574FE001F7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3785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575a72687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1575a72687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575a72687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" name="Google Shape;45;g1575a72687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" name="Google Shape;46;g1575a72687d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3" name="Google Shape;203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>
          <a:extLst>
            <a:ext uri="{FF2B5EF4-FFF2-40B4-BE49-F238E27FC236}">
              <a16:creationId xmlns:a16="http://schemas.microsoft.com/office/drawing/2014/main" id="{18318A7F-32CE-A21F-D0FD-5B750CF73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8:notes">
            <a:extLst>
              <a:ext uri="{FF2B5EF4-FFF2-40B4-BE49-F238E27FC236}">
                <a16:creationId xmlns:a16="http://schemas.microsoft.com/office/drawing/2014/main" id="{C1820A11-639E-8C80-A388-5E65E209AE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38:notes">
            <a:extLst>
              <a:ext uri="{FF2B5EF4-FFF2-40B4-BE49-F238E27FC236}">
                <a16:creationId xmlns:a16="http://schemas.microsoft.com/office/drawing/2014/main" id="{9525D906-0A3D-F3FB-7097-46F68BD13B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51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7a3e4ee97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g27a3e4ee97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7db84b6a1d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g27db84b6a1d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6F645-2A6D-9717-4F7E-F976CA79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A4D1B7-2BE1-4637-47DC-C4E8A34E9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45E3B7-7482-C769-DF04-A16D358EA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56066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63F40-2741-48A5-A7BF-19EB56BAC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4C4EB-6D43-A391-DA69-15DFA363E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F55FC-4552-FE81-D05E-17F56E4CD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317824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575a72687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g1575a72687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4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20"/>
          <p:cNvSpPr txBox="1"/>
          <p:nvPr/>
        </p:nvSpPr>
        <p:spPr>
          <a:xfrm>
            <a:off x="4156837" y="63500"/>
            <a:ext cx="858838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IN-CONFIDENCE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us06web.zoom.us/j/82369642979?pwd=gIaDt7bdpWU6uzeRZY0oBnGKbgpjnu.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ves.govt.nz/manage-information/how-to-manage-your-information/disposal/general-disposal-authoriti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anz.org.nz/membershi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ves.govt.nz/manage-information/how-to-manage-your-information/transfer/digital-transfer-proces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ves.govt.nz/manage-information/how-to-manage-your-information/implementation/metadata/minimum-requirements-for-metadata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chives.govt.nz/manage-information/how-to-manage-your-information/key-obligations-and-the-standard/information-and-records-management-standard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"/>
          <p:cNvSpPr txBox="1">
            <a:spLocks noGrp="1"/>
          </p:cNvSpPr>
          <p:nvPr>
            <p:ph type="subTitle" idx="1"/>
          </p:nvPr>
        </p:nvSpPr>
        <p:spPr>
          <a:xfrm>
            <a:off x="566698" y="2471472"/>
            <a:ext cx="8010600" cy="116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4800"/>
              <a:t>Disposal &amp; Transfer</a:t>
            </a:r>
            <a:endParaRPr sz="32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" name="Google Shape;41;p1" descr="A white and black sig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4645" y="527094"/>
            <a:ext cx="5274707" cy="98393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"/>
          <p:cNvSpPr txBox="1"/>
          <p:nvPr/>
        </p:nvSpPr>
        <p:spPr>
          <a:xfrm>
            <a:off x="4037783" y="4530225"/>
            <a:ext cx="106843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Zoom Link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0cd573363_0_0"/>
          <p:cNvSpPr txBox="1">
            <a:spLocks noGrp="1"/>
          </p:cNvSpPr>
          <p:nvPr>
            <p:ph type="title"/>
          </p:nvPr>
        </p:nvSpPr>
        <p:spPr>
          <a:xfrm>
            <a:off x="3290433" y="158896"/>
            <a:ext cx="2563134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…and digitally…</a:t>
            </a:r>
            <a:endParaRPr/>
          </a:p>
        </p:txBody>
      </p:sp>
      <p:pic>
        <p:nvPicPr>
          <p:cNvPr id="101" name="Google Shape;101;g240cd573363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03059" y="2622662"/>
            <a:ext cx="4677430" cy="236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40cd573363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493" y="851231"/>
            <a:ext cx="4040221" cy="2407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228844" y="1154772"/>
            <a:ext cx="4045200" cy="28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Who does the Public Records Act 2005 (PRA) apply to?</a:t>
            </a:r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body" idx="2"/>
          </p:nvPr>
        </p:nvSpPr>
        <p:spPr>
          <a:xfrm>
            <a:off x="4624810" y="515570"/>
            <a:ext cx="4455622" cy="4112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600" b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Public</a:t>
            </a:r>
            <a:r>
              <a:rPr lang="en" sz="1600" b="1"/>
              <a:t> offices</a:t>
            </a:r>
            <a:r>
              <a:rPr lang="en" sz="1600"/>
              <a:t> are defined within Schedule 1 of the PRA, and include ministries, departments, Crown-owned entities, etc.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600" b="1"/>
              <a:t>Local authorities</a:t>
            </a:r>
            <a:r>
              <a:rPr lang="en" sz="1600"/>
              <a:t> are defined separately under the Local Government Act 2002, and for the PRA they are treated in a parallel but slightly different way.</a:t>
            </a:r>
            <a:endParaRPr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600"/>
          </a:p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600"/>
              <a:t>Example: public offices can be </a:t>
            </a:r>
            <a:r>
              <a:rPr lang="en" sz="1600" u="sng"/>
              <a:t>audited</a:t>
            </a:r>
            <a:r>
              <a:rPr lang="en" sz="1600"/>
              <a:t> by Archives New Zealand, but local authorities are only </a:t>
            </a:r>
            <a:r>
              <a:rPr lang="en" sz="1600" u="sng"/>
              <a:t>monitored</a:t>
            </a:r>
            <a:r>
              <a:rPr lang="en" sz="1600"/>
              <a:t>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249025" y="1515412"/>
            <a:ext cx="4045200" cy="20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Public Offices vs Local Authorities</a:t>
            </a:r>
            <a:endParaRPr dirty="0"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2"/>
          </p:nvPr>
        </p:nvSpPr>
        <p:spPr>
          <a:xfrm>
            <a:off x="4611118" y="933961"/>
            <a:ext cx="4455622" cy="320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b="1"/>
              <a:t>Why the </a:t>
            </a:r>
            <a:r>
              <a:rPr lang="en" b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difference</a:t>
            </a:r>
            <a:r>
              <a:rPr lang="en" b="1"/>
              <a:t> matters</a:t>
            </a:r>
            <a:r>
              <a:rPr lang="en"/>
              <a:t>: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/>
              <a:t>Public offices must transfer records sentenced as “Retain” or older than 25 years to Archives New Zealand, while local authorities retain their own archival holdings.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/>
              <a:t>Different standards and guidelines can apply — although in practice, all should meeting similar expectations.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8"/>
          <p:cNvSpPr txBox="1">
            <a:spLocks noGrp="1"/>
          </p:cNvSpPr>
          <p:nvPr>
            <p:ph type="body" idx="2"/>
          </p:nvPr>
        </p:nvSpPr>
        <p:spPr>
          <a:xfrm>
            <a:off x="4639798" y="581075"/>
            <a:ext cx="4455600" cy="366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500" dirty="0"/>
              <a:t>Mandatory for public offices and provide ongoing authorisation for the disposal of common, non-core business information and records</a:t>
            </a:r>
            <a:endParaRPr sz="17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500" u="sng" dirty="0">
                <a:solidFill>
                  <a:schemeClr val="hlink"/>
                </a:solidFill>
                <a:hlinkClick r:id="rId3"/>
              </a:rPr>
              <a:t>GDA6</a:t>
            </a:r>
            <a:r>
              <a:rPr lang="en" sz="1500" dirty="0"/>
              <a:t> covers generic classes or types of information and records </a:t>
            </a:r>
            <a:endParaRPr sz="1700" dirty="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100" dirty="0"/>
              <a:t>Examples: Finance, HR files, IT, Property Management, etc.</a:t>
            </a:r>
            <a:br>
              <a:rPr lang="en" sz="1100" dirty="0"/>
            </a:br>
            <a:endParaRPr sz="11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500" u="sng" dirty="0">
                <a:solidFill>
                  <a:schemeClr val="hlink"/>
                </a:solidFill>
                <a:hlinkClick r:id="rId3"/>
              </a:rPr>
              <a:t>GDA7</a:t>
            </a:r>
            <a:r>
              <a:rPr lang="en" sz="1500" dirty="0"/>
              <a:t> covers facilitative, transitory and short-term value information and records</a:t>
            </a:r>
            <a:endParaRPr sz="1700" dirty="0"/>
          </a:p>
          <a:p>
            <a:pPr marL="914400" lvl="1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100" dirty="0"/>
              <a:t>Examples: Functions such as policy development, regulation, service delivery, etc.</a:t>
            </a:r>
            <a:br>
              <a:rPr lang="en" sz="1100" dirty="0"/>
            </a:br>
            <a:endParaRPr sz="1100" dirty="0"/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500" dirty="0"/>
              <a:t>Local authorities can use GDAs too</a:t>
            </a:r>
            <a:endParaRPr sz="1700" dirty="0"/>
          </a:p>
        </p:txBody>
      </p:sp>
      <p:sp>
        <p:nvSpPr>
          <p:cNvPr id="120" name="Google Shape;120;p28"/>
          <p:cNvSpPr txBox="1"/>
          <p:nvPr/>
        </p:nvSpPr>
        <p:spPr>
          <a:xfrm>
            <a:off x="5925750" y="164075"/>
            <a:ext cx="1748100" cy="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GDA6 &amp; GDA7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121" name="Google Shape;121;p28"/>
          <p:cNvSpPr txBox="1"/>
          <p:nvPr/>
        </p:nvSpPr>
        <p:spPr>
          <a:xfrm>
            <a:off x="828350" y="164075"/>
            <a:ext cx="2790300" cy="61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</a:rPr>
              <a:t>List of Protected Records</a:t>
            </a:r>
            <a:endParaRPr sz="1800" dirty="0">
              <a:solidFill>
                <a:schemeClr val="lt2"/>
              </a:solidFill>
            </a:endParaRPr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2"/>
          </p:nvPr>
        </p:nvSpPr>
        <p:spPr>
          <a:xfrm>
            <a:off x="48602" y="675410"/>
            <a:ext cx="4455600" cy="2843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Covered by Section 40 in the PRA</a:t>
            </a:r>
            <a:endParaRPr sz="1600"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600" dirty="0"/>
              <a:t>Specifies classes of local authority information and records which are worthy of preservation for </a:t>
            </a:r>
            <a:r>
              <a:rPr lang="en" sz="1600" i="1" dirty="0"/>
              <a:t>administrative, accountability, heritage or research reasons</a:t>
            </a:r>
            <a:endParaRPr sz="1600"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 sz="1600" dirty="0"/>
              <a:t>Great tool to start the identification of high-value/high-risk information to the local authority</a:t>
            </a:r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 sz="1600" dirty="0"/>
              <a:t>Updated March 2024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>
          <a:extLst>
            <a:ext uri="{FF2B5EF4-FFF2-40B4-BE49-F238E27FC236}">
              <a16:creationId xmlns:a16="http://schemas.microsoft.com/office/drawing/2014/main" id="{41F323B8-E81D-F3E9-06B3-BB5721F34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3;p18">
            <a:extLst>
              <a:ext uri="{FF2B5EF4-FFF2-40B4-BE49-F238E27FC236}">
                <a16:creationId xmlns:a16="http://schemas.microsoft.com/office/drawing/2014/main" id="{10241687-AE7B-C5C5-62E5-E7F4E65387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4612" y="1870601"/>
            <a:ext cx="4045200" cy="1402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ALGIM T2 R&amp;D Schedule</a:t>
            </a:r>
            <a:endParaRPr dirty="0"/>
          </a:p>
        </p:txBody>
      </p:sp>
      <p:sp>
        <p:nvSpPr>
          <p:cNvPr id="7" name="Google Shape;119;p28">
            <a:extLst>
              <a:ext uri="{FF2B5EF4-FFF2-40B4-BE49-F238E27FC236}">
                <a16:creationId xmlns:a16="http://schemas.microsoft.com/office/drawing/2014/main" id="{5A99F3FB-8610-D341-46A4-0161FBB1992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644994" y="740415"/>
            <a:ext cx="4455600" cy="3662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NZ" sz="1500" dirty="0"/>
              <a:t>Utilises the LPR, GDA6 &amp; GDA7 and relevant legislation to create an implementation schedule</a:t>
            </a: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NZ" sz="1500" dirty="0"/>
              <a:t>Provides 18 “Retain” and 7 “Destruction” criteria</a:t>
            </a: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NZ" sz="1500" dirty="0"/>
              <a:t>Template built to be flexible to allow modification to suit organisations (adapting sub-classes, +/- retention dates, grandfather dates, discretionary classes, etc)</a:t>
            </a: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NZ" sz="1500" dirty="0"/>
              <a:t>Updated to coincide with LPR update (now on Version 8)</a:t>
            </a: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710041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278506" y="1812799"/>
            <a:ext cx="4045200" cy="151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Disposal Action</a:t>
            </a:r>
            <a:br>
              <a:rPr lang="en"/>
            </a:br>
            <a:r>
              <a:rPr lang="en"/>
              <a:t>Options</a:t>
            </a:r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body" idx="2"/>
          </p:nvPr>
        </p:nvSpPr>
        <p:spPr>
          <a:xfrm>
            <a:off x="4572000" y="454755"/>
            <a:ext cx="4455622" cy="3383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400" b="1"/>
              <a:t>Retain</a:t>
            </a:r>
            <a:r>
              <a:rPr lang="en" sz="1400"/>
              <a:t> – either permanently or a set period of time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400" b="1"/>
              <a:t>Destroy</a:t>
            </a:r>
            <a:r>
              <a:rPr lang="en" sz="1400"/>
              <a:t> - Permanently destroy or delete the record once its required retention period is over.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400" b="1"/>
              <a:t>Transfer </a:t>
            </a:r>
            <a:r>
              <a:rPr lang="en" sz="1400"/>
              <a:t>- Move custody of the record to another entity, Archives New Zealand, or an approved repository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400" b="1"/>
              <a:t>Deferral </a:t>
            </a:r>
            <a:r>
              <a:rPr lang="en" sz="1400"/>
              <a:t>- Delay a planned disposal action for a justified reason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400" b="1"/>
              <a:t>Alteration</a:t>
            </a:r>
            <a:r>
              <a:rPr lang="en" sz="1400"/>
              <a:t> - Change the record (e.g. redacting, anonymising, or modifying) while retaining it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 sz="1400" b="1"/>
              <a:t>Discharge</a:t>
            </a:r>
            <a:r>
              <a:rPr lang="en" sz="1400"/>
              <a:t> - Confirm that no further action is required under a schedule or disposal authority</a:t>
            </a:r>
            <a:endParaRPr/>
          </a:p>
        </p:txBody>
      </p:sp>
      <p:sp>
        <p:nvSpPr>
          <p:cNvPr id="129" name="Google Shape;129;p17"/>
          <p:cNvSpPr txBox="1"/>
          <p:nvPr/>
        </p:nvSpPr>
        <p:spPr>
          <a:xfrm>
            <a:off x="4772483" y="4063457"/>
            <a:ext cx="42551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 disposal action must be authorised and documented. No action should happen casually or without a disposal authority.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75a72687d_0_43"/>
          <p:cNvSpPr txBox="1">
            <a:spLocks noGrp="1"/>
          </p:cNvSpPr>
          <p:nvPr>
            <p:ph type="title"/>
          </p:nvPr>
        </p:nvSpPr>
        <p:spPr>
          <a:xfrm>
            <a:off x="1195538" y="116731"/>
            <a:ext cx="6820053" cy="56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 Recent Example of Physical R&amp;D and Transfer</a:t>
            </a:r>
            <a:endParaRPr/>
          </a:p>
        </p:txBody>
      </p:sp>
      <p:pic>
        <p:nvPicPr>
          <p:cNvPr id="172" name="Google Shape;172;g1575a72687d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59585" y="1249792"/>
            <a:ext cx="4144791" cy="310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1575a72687d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2596" y="1088372"/>
            <a:ext cx="4581728" cy="3436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00249" y="642937"/>
            <a:ext cx="51435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000249" y="642937"/>
            <a:ext cx="5143500" cy="385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575a72687d_0_1"/>
          <p:cNvSpPr txBox="1">
            <a:spLocks noGrp="1"/>
          </p:cNvSpPr>
          <p:nvPr>
            <p:ph type="title"/>
          </p:nvPr>
        </p:nvSpPr>
        <p:spPr>
          <a:xfrm>
            <a:off x="4895850" y="344192"/>
            <a:ext cx="3535498" cy="51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lang="en" b="1" cap="small" dirty="0">
                <a:solidFill>
                  <a:schemeClr val="dk1"/>
                </a:solidFill>
              </a:rPr>
              <a:t>Evan Greensides</a:t>
            </a:r>
            <a:endParaRPr b="1" cap="small" dirty="0">
              <a:solidFill>
                <a:schemeClr val="dk1"/>
              </a:solidFill>
            </a:endParaRPr>
          </a:p>
        </p:txBody>
      </p:sp>
      <p:sp>
        <p:nvSpPr>
          <p:cNvPr id="49" name="Google Shape;49;g1575a72687d_0_1"/>
          <p:cNvSpPr txBox="1"/>
          <p:nvPr/>
        </p:nvSpPr>
        <p:spPr>
          <a:xfrm>
            <a:off x="4895850" y="1680805"/>
            <a:ext cx="4075764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years IM-Sector Experience</a:t>
            </a:r>
            <a:b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First-Past President, ARANZ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ASA/ARANZ/PARBICA Conference 2024 Member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Ex-Trust Board Member, Te Manawa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Senior Archivist, Archives Central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Archivist, Palmerston North City Library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Assistant Curator/Archivist, MTG Hawke’s Bay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b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PGDip, Information Studies</a:t>
            </a:r>
            <a:endParaRPr dirty="0"/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PGDip, Museum Studies</a:t>
            </a:r>
            <a:endParaRPr dirty="0"/>
          </a:p>
          <a:p>
            <a:pPr marL="214313" marR="0" lvl="0" indent="-2143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BA, History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g1575a72687d_0_1"/>
          <p:cNvSpPr txBox="1"/>
          <p:nvPr/>
        </p:nvSpPr>
        <p:spPr>
          <a:xfrm>
            <a:off x="5142689" y="948609"/>
            <a:ext cx="30026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EG Consulting Owner &amp; </a:t>
            </a:r>
            <a:b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 Zealand Archives Council Member</a:t>
            </a:r>
            <a:endParaRPr dirty="0"/>
          </a:p>
        </p:txBody>
      </p:sp>
      <p:pic>
        <p:nvPicPr>
          <p:cNvPr id="51" name="Google Shape;51;g1575a72687d_0_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424" y="0"/>
            <a:ext cx="3429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1575a72687d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05433" y="4442298"/>
            <a:ext cx="1051830" cy="543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7"/>
          <p:cNvSpPr txBox="1">
            <a:spLocks noGrp="1"/>
          </p:cNvSpPr>
          <p:nvPr>
            <p:ph type="title"/>
          </p:nvPr>
        </p:nvSpPr>
        <p:spPr>
          <a:xfrm>
            <a:off x="395594" y="2251299"/>
            <a:ext cx="1977955" cy="64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dirty="0"/>
              <a:t>The Process Map</a:t>
            </a:r>
            <a:endParaRPr dirty="0"/>
          </a:p>
        </p:txBody>
      </p:sp>
      <p:pic>
        <p:nvPicPr>
          <p:cNvPr id="194" name="Google Shape;19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3295" y="0"/>
            <a:ext cx="63807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39463"/>
            <a:ext cx="9144000" cy="360686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8"/>
          <p:cNvSpPr txBox="1">
            <a:spLocks noGrp="1"/>
          </p:cNvSpPr>
          <p:nvPr>
            <p:ph type="title"/>
          </p:nvPr>
        </p:nvSpPr>
        <p:spPr>
          <a:xfrm>
            <a:off x="2955908" y="4890"/>
            <a:ext cx="3232184" cy="640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The Disposal Register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0" cy="5244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278505" y="2088968"/>
            <a:ext cx="4045200" cy="96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Approved Repositories</a:t>
            </a:r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body" idx="2"/>
          </p:nvPr>
        </p:nvSpPr>
        <p:spPr>
          <a:xfrm>
            <a:off x="4572000" y="755613"/>
            <a:ext cx="4455622" cy="3632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PRA, Section 26:</a:t>
            </a:r>
            <a:br>
              <a:rPr lang="en"/>
            </a:br>
            <a:r>
              <a:rPr lang="en"/>
              <a:t>(1)(a) </a:t>
            </a:r>
            <a:r>
              <a:rPr lang="en" i="1"/>
              <a:t>The Minister may… approve a relevant body (such as a museum, a library, another archive, or an iwi-based or hapu-based repository) as an approved repository where public archives may be deposited for safekeeping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0"/>
          <p:cNvSpPr txBox="1">
            <a:spLocks noGrp="1"/>
          </p:cNvSpPr>
          <p:nvPr>
            <p:ph type="title"/>
          </p:nvPr>
        </p:nvSpPr>
        <p:spPr>
          <a:xfrm>
            <a:off x="278505" y="2088968"/>
            <a:ext cx="4045200" cy="965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Approved Repositories</a:t>
            </a:r>
            <a:endParaRPr/>
          </a:p>
        </p:txBody>
      </p:sp>
      <p:sp>
        <p:nvSpPr>
          <p:cNvPr id="146" name="Google Shape;146;p30"/>
          <p:cNvSpPr txBox="1">
            <a:spLocks noGrp="1"/>
          </p:cNvSpPr>
          <p:nvPr>
            <p:ph type="body" idx="2"/>
          </p:nvPr>
        </p:nvSpPr>
        <p:spPr>
          <a:xfrm>
            <a:off x="4572000" y="962252"/>
            <a:ext cx="4455622" cy="321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Can act as an archival material deposit taker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Responsible for ensuring the proper care and maintenance of the public archives they hold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Maintain appropriate public access</a:t>
            </a:r>
            <a:br>
              <a:rPr lang="en" i="1" dirty="0"/>
            </a:br>
            <a:br>
              <a:rPr lang="en" dirty="0"/>
            </a:br>
            <a:r>
              <a:rPr lang="en" dirty="0"/>
              <a:t>Examples: Hocken Library, MTG Hawke’s Bay, Ngā Taonga Sound and Vision, etc.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278505" y="1588852"/>
            <a:ext cx="4045200" cy="1465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Archives Central</a:t>
            </a:r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body" idx="2"/>
          </p:nvPr>
        </p:nvSpPr>
        <p:spPr>
          <a:xfrm>
            <a:off x="4572000" y="324255"/>
            <a:ext cx="4455622" cy="173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Run by MW LASS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Unique – only shared services archive in New Zealand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/>
              <a:t>Digital and physical archival storage for 9 local authorities</a:t>
            </a:r>
            <a:endParaRPr/>
          </a:p>
        </p:txBody>
      </p:sp>
      <p:pic>
        <p:nvPicPr>
          <p:cNvPr id="153" name="Google Shape;15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5044" y="2114145"/>
            <a:ext cx="2590364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2"/>
          <p:cNvSpPr txBox="1">
            <a:spLocks noGrp="1"/>
          </p:cNvSpPr>
          <p:nvPr>
            <p:ph type="body" idx="2"/>
          </p:nvPr>
        </p:nvSpPr>
        <p:spPr>
          <a:xfrm>
            <a:off x="4636497" y="668066"/>
            <a:ext cx="4455622" cy="380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Over 4,500+ linear meters of physical storage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Database stats:</a:t>
            </a:r>
            <a:endParaRPr/>
          </a:p>
          <a:p>
            <a:pPr marL="900000" lvl="1" indent="-3175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235,000 digital records</a:t>
            </a:r>
            <a:endParaRPr/>
          </a:p>
          <a:p>
            <a:pPr marL="9000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4131 individual series</a:t>
            </a:r>
            <a:endParaRPr/>
          </a:p>
          <a:p>
            <a:pPr marL="900000" lvl="1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18,000+ media files</a:t>
            </a:r>
            <a:br>
              <a:rPr lang="en"/>
            </a:b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Conducts BAU archival functions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/>
              <a:t>Also conducts special projects, such as Retention &amp; Disposal, for member councils</a:t>
            </a:r>
            <a:endParaRPr/>
          </a:p>
        </p:txBody>
      </p:sp>
      <p:pic>
        <p:nvPicPr>
          <p:cNvPr id="159" name="Google Shape;159;p32" descr="A person walking in a warehous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181584" y="704038"/>
            <a:ext cx="4980563" cy="3735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title"/>
          </p:nvPr>
        </p:nvSpPr>
        <p:spPr>
          <a:xfrm>
            <a:off x="180709" y="858673"/>
            <a:ext cx="4045200" cy="342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Hawke’s Bay Regional Museum Research and Archives Centre</a:t>
            </a:r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body" idx="2"/>
          </p:nvPr>
        </p:nvSpPr>
        <p:spPr>
          <a:xfrm>
            <a:off x="4572000" y="238991"/>
            <a:ext cx="4455622" cy="2838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Collaboration between Hastings District and Napier City councils, Hawke’s Bay Museums Trust and Ngāti Kahungunu Iwi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90,000 items, with over 6,000 taonga tuku iho in the Taonga Māori Collection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/>
              <a:t>To be completed by end of 2025</a:t>
            </a:r>
            <a:endParaRPr/>
          </a:p>
        </p:txBody>
      </p:sp>
      <p:pic>
        <p:nvPicPr>
          <p:cNvPr id="166" name="Google Shape;16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6718" y="3207907"/>
            <a:ext cx="4567282" cy="1559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9"/>
          <p:cNvSpPr txBox="1">
            <a:spLocks noGrp="1"/>
          </p:cNvSpPr>
          <p:nvPr>
            <p:ph type="title"/>
          </p:nvPr>
        </p:nvSpPr>
        <p:spPr>
          <a:xfrm>
            <a:off x="259050" y="1174189"/>
            <a:ext cx="4045200" cy="2795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The Future Is Here -</a:t>
            </a:r>
            <a:br>
              <a:rPr lang="en"/>
            </a:br>
            <a:r>
              <a:rPr lang="en"/>
              <a:t>Digital Transfers</a:t>
            </a:r>
            <a:endParaRPr/>
          </a:p>
        </p:txBody>
      </p:sp>
      <p:sp>
        <p:nvSpPr>
          <p:cNvPr id="206" name="Google Shape;206;p39"/>
          <p:cNvSpPr txBox="1">
            <a:spLocks noGrp="1"/>
          </p:cNvSpPr>
          <p:nvPr>
            <p:ph type="body" idx="2"/>
          </p:nvPr>
        </p:nvSpPr>
        <p:spPr>
          <a:xfrm>
            <a:off x="4572000" y="1016566"/>
            <a:ext cx="4455622" cy="3110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Archives NZ has received digital transfers and invites them - People think this is not the case!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 dirty="0"/>
              <a:t>First born-digital transfer occurred in 2009 - Political Papers: Speeches and press releases, Hon. Mahara Okeroa, MP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>
          <a:extLst>
            <a:ext uri="{FF2B5EF4-FFF2-40B4-BE49-F238E27FC236}">
              <a16:creationId xmlns:a16="http://schemas.microsoft.com/office/drawing/2014/main" id="{B2C9FC3C-D87A-C89A-881F-80A0B128F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61CF43-E3FF-861F-55D7-55C8D6F19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10" y="0"/>
            <a:ext cx="82797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7a3e4ee978_0_3"/>
          <p:cNvSpPr txBox="1">
            <a:spLocks noGrp="1"/>
          </p:cNvSpPr>
          <p:nvPr>
            <p:ph type="title"/>
          </p:nvPr>
        </p:nvSpPr>
        <p:spPr>
          <a:xfrm>
            <a:off x="265500" y="1089450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Membership benefits</a:t>
            </a:r>
            <a:endParaRPr dirty="0"/>
          </a:p>
        </p:txBody>
      </p:sp>
      <p:sp>
        <p:nvSpPr>
          <p:cNvPr id="58" name="Google Shape;58;g27a3e4ee978_0_3"/>
          <p:cNvSpPr txBox="1">
            <a:spLocks noGrp="1"/>
          </p:cNvSpPr>
          <p:nvPr>
            <p:ph type="subTitle" idx="1"/>
          </p:nvPr>
        </p:nvSpPr>
        <p:spPr>
          <a:xfrm>
            <a:off x="-191193" y="3184200"/>
            <a:ext cx="468838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800" dirty="0"/>
              <a:t>Join ARANZ at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3"/>
              </a:rPr>
              <a:t>https://www.aranz.org.nz/membership/</a:t>
            </a:r>
            <a:endParaRPr sz="1800" dirty="0"/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sz="1800" dirty="0"/>
          </a:p>
          <a:p>
            <a:pPr marL="45720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800" dirty="0"/>
              <a:t>1</a:t>
            </a:r>
            <a:r>
              <a:rPr lang="en" sz="1800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2 months from when you join</a:t>
            </a:r>
            <a:endParaRPr sz="1800" dirty="0"/>
          </a:p>
        </p:txBody>
      </p:sp>
      <p:sp>
        <p:nvSpPr>
          <p:cNvPr id="59" name="Google Shape;59;g27a3e4ee978_0_3"/>
          <p:cNvSpPr txBox="1">
            <a:spLocks noGrp="1"/>
          </p:cNvSpPr>
          <p:nvPr>
            <p:ph type="body" idx="2"/>
          </p:nvPr>
        </p:nvSpPr>
        <p:spPr>
          <a:xfrm>
            <a:off x="4646814" y="823953"/>
            <a:ext cx="4497186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Regular newsletters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Annual publication: Archifacts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Discounts for ARANZ events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Discounts for some Open Polytechnic courses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RIMPA Global membership benefits 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Professional community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Give your concerns a stronger voice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en" dirty="0"/>
              <a:t>Access to awesome presentations… like this one!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59050" y="2127307"/>
            <a:ext cx="4045200" cy="888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…but how?</a:t>
            </a:r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body" idx="2"/>
          </p:nvPr>
        </p:nvSpPr>
        <p:spPr>
          <a:xfrm>
            <a:off x="4688378" y="1396349"/>
            <a:ext cx="4455622" cy="2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Your local friendly NZ Archives Archivist will work through the process with you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/>
              <a:t>Archives New Zealand has an extensive resource list which covers everything from transfer initiation to post-transfer support </a:t>
            </a:r>
            <a:endParaRPr/>
          </a:p>
        </p:txBody>
      </p:sp>
      <p:sp>
        <p:nvSpPr>
          <p:cNvPr id="213" name="Google Shape;213;p40"/>
          <p:cNvSpPr txBox="1"/>
          <p:nvPr/>
        </p:nvSpPr>
        <p:spPr>
          <a:xfrm>
            <a:off x="5184488" y="4395712"/>
            <a:ext cx="3463401" cy="74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Link: </a:t>
            </a:r>
            <a:r>
              <a:rPr lang="en" sz="18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 Transfer Process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7db84b6a1d_0_7"/>
          <p:cNvSpPr txBox="1">
            <a:spLocks noGrp="1"/>
          </p:cNvSpPr>
          <p:nvPr>
            <p:ph type="title"/>
          </p:nvPr>
        </p:nvSpPr>
        <p:spPr>
          <a:xfrm>
            <a:off x="272021" y="1154772"/>
            <a:ext cx="4045200" cy="28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Disposal Requirements Include Metadata</a:t>
            </a:r>
            <a:endParaRPr/>
          </a:p>
        </p:txBody>
      </p:sp>
      <p:sp>
        <p:nvSpPr>
          <p:cNvPr id="219" name="Google Shape;219;g27db84b6a1d_0_7"/>
          <p:cNvSpPr txBox="1">
            <a:spLocks noGrp="1"/>
          </p:cNvSpPr>
          <p:nvPr>
            <p:ph type="body" idx="2"/>
          </p:nvPr>
        </p:nvSpPr>
        <p:spPr>
          <a:xfrm>
            <a:off x="4572000" y="1336131"/>
            <a:ext cx="4455622" cy="247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“Create and maintain full and accurate records”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Metadata is part of the official record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sentencing a record, treat the </a:t>
            </a:r>
            <a:r>
              <a:rPr lang="en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object</a:t>
            </a:r>
            <a:r>
              <a:rPr lang="en"/>
              <a:t> and its metadata together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1"/>
          <p:cNvSpPr txBox="1">
            <a:spLocks noGrp="1"/>
          </p:cNvSpPr>
          <p:nvPr>
            <p:ph type="title"/>
          </p:nvPr>
        </p:nvSpPr>
        <p:spPr>
          <a:xfrm>
            <a:off x="262241" y="1184756"/>
            <a:ext cx="4045200" cy="2773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Minimum Metadata to Assign During Disposal</a:t>
            </a:r>
            <a:endParaRPr/>
          </a:p>
        </p:txBody>
      </p:sp>
      <p:sp>
        <p:nvSpPr>
          <p:cNvPr id="225" name="Google Shape;225;p41"/>
          <p:cNvSpPr txBox="1">
            <a:spLocks noGrp="1"/>
          </p:cNvSpPr>
          <p:nvPr>
            <p:ph type="body" idx="2"/>
          </p:nvPr>
        </p:nvSpPr>
        <p:spPr>
          <a:xfrm>
            <a:off x="4572000" y="567221"/>
            <a:ext cx="4455622" cy="4213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</a:t>
            </a:r>
            <a:r>
              <a:rPr lang="en" u="sng">
                <a:solidFill>
                  <a:schemeClr val="hlink"/>
                </a:solidFill>
                <a:hlinkClick r:id="rId3"/>
              </a:rPr>
              <a:t>handy guide </a:t>
            </a:r>
            <a:r>
              <a:rPr lang="en"/>
              <a:t>from Archives New Zealand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Unique identifier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Name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Date created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Business activity documented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Creator (person or system)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Date of disposal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Authority governing the disposal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"/>
              <a:t>Person or role carrying out the disposal action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8319"/>
            <a:ext cx="9144000" cy="3606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FD7BF-DCAB-B2A1-91D3-DDD7E36C7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0AE1-E43D-8F29-B7CA-F7FE6C962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96" y="1099988"/>
            <a:ext cx="4045200" cy="2943524"/>
          </a:xfrm>
        </p:spPr>
        <p:txBody>
          <a:bodyPr/>
          <a:lstStyle/>
          <a:p>
            <a:r>
              <a:rPr lang="en-US" sz="3600" dirty="0"/>
              <a:t>Report on the State of Government Recordkeeping 2023/24 </a:t>
            </a:r>
            <a:endParaRPr lang="en-NZ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8F4500-CCAD-A4D2-9787-7D4B9E2B727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88378" y="239601"/>
            <a:ext cx="4455622" cy="114414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Increase in percentage of </a:t>
            </a:r>
            <a:r>
              <a:rPr lang="en-US" dirty="0" err="1"/>
              <a:t>organisation</a:t>
            </a:r>
            <a:r>
              <a:rPr lang="en-US" dirty="0"/>
              <a:t> carrying out </a:t>
            </a:r>
            <a:r>
              <a:rPr lang="en-US" dirty="0" err="1"/>
              <a:t>authorised</a:t>
            </a:r>
            <a:r>
              <a:rPr lang="en-US" dirty="0"/>
              <a:t> destruction of physical and digital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78F58-C48C-40CE-233C-CB02FF76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825" y="1691581"/>
            <a:ext cx="2713038" cy="3305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300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DEDD-937C-DC97-8746-23273ED33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2D3E-95A3-9CF0-306C-19697FED4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377" y="1691581"/>
            <a:ext cx="4045200" cy="1319871"/>
          </a:xfrm>
        </p:spPr>
        <p:txBody>
          <a:bodyPr/>
          <a:lstStyle/>
          <a:p>
            <a:r>
              <a:rPr lang="en-US" sz="3600" dirty="0"/>
              <a:t>…but still a long way to go…</a:t>
            </a:r>
            <a:endParaRPr lang="en-NZ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9468B2-F1F6-B546-40F3-8FCB9BE13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8220" y="0"/>
            <a:ext cx="370004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882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>
            <a:spLocks noGrp="1"/>
          </p:cNvSpPr>
          <p:nvPr>
            <p:ph type="title"/>
          </p:nvPr>
        </p:nvSpPr>
        <p:spPr>
          <a:xfrm>
            <a:off x="330375" y="1328103"/>
            <a:ext cx="4045200" cy="24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600" dirty="0"/>
              <a:t>Final Recommendations for Managing Digital</a:t>
            </a:r>
            <a:endParaRPr dirty="0"/>
          </a:p>
        </p:txBody>
      </p:sp>
      <p:sp>
        <p:nvSpPr>
          <p:cNvPr id="236" name="Google Shape;236;p43"/>
          <p:cNvSpPr txBox="1">
            <a:spLocks noGrp="1"/>
          </p:cNvSpPr>
          <p:nvPr>
            <p:ph type="body" idx="2"/>
          </p:nvPr>
        </p:nvSpPr>
        <p:spPr>
          <a:xfrm>
            <a:off x="4630365" y="1618085"/>
            <a:ext cx="4455600" cy="19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Sentence</a:t>
            </a:r>
            <a:r>
              <a:rPr lang="en" dirty="0"/>
              <a:t> aggregations based on highest value - e.g. folders or everything about a case in a database, etc.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Leave the conversations </a:t>
            </a:r>
            <a:r>
              <a:rPr lang="en" dirty="0"/>
              <a:t>about file formats, data, to the experts - focus on the right outcome, according to the value of the information.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 dirty="0"/>
              <a:t>Digital archives can be made </a:t>
            </a:r>
            <a:r>
              <a:rPr lang="en" dirty="0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openly available</a:t>
            </a:r>
            <a:r>
              <a:rPr lang="en" dirty="0"/>
              <a:t> for download from Archives New Zealand’s website. Discuss what outcome is right for your transfer.</a:t>
            </a:r>
            <a:endParaRPr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87562" y="-249250"/>
            <a:ext cx="10131562" cy="675173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4"/>
          <p:cNvSpPr txBox="1"/>
          <p:nvPr/>
        </p:nvSpPr>
        <p:spPr>
          <a:xfrm>
            <a:off x="5217458" y="1602254"/>
            <a:ext cx="37455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Retention and Disposal: because </a:t>
            </a:r>
            <a:r>
              <a:rPr lang="en" sz="2400" b="1" dirty="0">
                <a:solidFill>
                  <a:schemeClr val="dk1"/>
                </a:solidFill>
              </a:rPr>
              <a:t>even 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Chief Archivist can't archive </a:t>
            </a:r>
            <a:r>
              <a:rPr lang="en" sz="2400" b="1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everything… 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including your excuses.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5"/>
          <p:cNvSpPr txBox="1">
            <a:spLocks noGrp="1"/>
          </p:cNvSpPr>
          <p:nvPr>
            <p:ph type="title"/>
          </p:nvPr>
        </p:nvSpPr>
        <p:spPr>
          <a:xfrm>
            <a:off x="317416" y="1618085"/>
            <a:ext cx="4045200" cy="1907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3600" dirty="0"/>
              <a:t>Thank You!</a:t>
            </a:r>
            <a:br>
              <a:rPr lang="en" sz="3600" dirty="0"/>
            </a:br>
            <a:br>
              <a:rPr lang="en" sz="3600" dirty="0"/>
            </a:br>
            <a:r>
              <a:rPr lang="en" sz="3600" dirty="0"/>
              <a:t>Questions?</a:t>
            </a:r>
            <a:endParaRPr dirty="0"/>
          </a:p>
        </p:txBody>
      </p:sp>
      <p:pic>
        <p:nvPicPr>
          <p:cNvPr id="248" name="Google Shape;24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1251" y="1913980"/>
            <a:ext cx="2546902" cy="1315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116378" y="2069600"/>
            <a:ext cx="4045200" cy="100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dirty="0"/>
              <a:t>Aims</a:t>
            </a:r>
            <a:endParaRPr dirty="0"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2"/>
          </p:nvPr>
        </p:nvSpPr>
        <p:spPr>
          <a:xfrm>
            <a:off x="4572000" y="1336132"/>
            <a:ext cx="4455622" cy="247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Cover the fundamentals of the PRA and disposal requirements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Differences between local government and public offices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Paper vs digital transfer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Useful resources 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 dirty="0"/>
              <a:t>Questions and Answers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575a72687d_0_54"/>
          <p:cNvSpPr txBox="1">
            <a:spLocks noGrp="1"/>
          </p:cNvSpPr>
          <p:nvPr>
            <p:ph type="title"/>
          </p:nvPr>
        </p:nvSpPr>
        <p:spPr>
          <a:xfrm>
            <a:off x="228844" y="1154772"/>
            <a:ext cx="4045200" cy="28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What does the Public Records Act 2005 (PRA) say?</a:t>
            </a:r>
            <a:endParaRPr/>
          </a:p>
        </p:txBody>
      </p:sp>
      <p:sp>
        <p:nvSpPr>
          <p:cNvPr id="71" name="Google Shape;71;g1575a72687d_0_54"/>
          <p:cNvSpPr txBox="1">
            <a:spLocks noGrp="1"/>
          </p:cNvSpPr>
          <p:nvPr>
            <p:ph type="body" idx="2"/>
          </p:nvPr>
        </p:nvSpPr>
        <p:spPr>
          <a:xfrm>
            <a:off x="4620899" y="1334005"/>
            <a:ext cx="4455622" cy="2475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000" dirty="0"/>
              <a:t>Part 1, Section 3 – Purposes of Act:</a:t>
            </a:r>
            <a:endParaRPr dirty="0"/>
          </a:p>
          <a:p>
            <a:pPr marL="596900" lvl="1" indent="0" algn="l" rtl="0">
              <a:lnSpc>
                <a:spcPct val="100000"/>
              </a:lnSpc>
              <a:spcBef>
                <a:spcPts val="2200"/>
              </a:spcBef>
              <a:spcAft>
                <a:spcPts val="600"/>
              </a:spcAft>
              <a:buSzPts val="1400"/>
              <a:buNone/>
            </a:pPr>
            <a:r>
              <a:rPr lang="en" sz="1600" dirty="0"/>
              <a:t>(b) </a:t>
            </a:r>
            <a:r>
              <a:rPr lang="en" sz="1600" i="1" dirty="0"/>
              <a:t>to provide for the role of the Chief Archivist in developing and supporting government recordkeeping, including making independent determinations on the disposal of public records and certain local authority archives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"/>
          <p:cNvSpPr txBox="1">
            <a:spLocks noGrp="1"/>
          </p:cNvSpPr>
          <p:nvPr>
            <p:ph type="body" idx="2"/>
          </p:nvPr>
        </p:nvSpPr>
        <p:spPr>
          <a:xfrm>
            <a:off x="4625788" y="1154771"/>
            <a:ext cx="4455622" cy="3054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No entity can dispose without authority: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"Dispose" means destroying, deleting, altering, or even transferring custody of records permanently.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You must have explicit approval (e.g.  a disposal authority).</a:t>
            </a:r>
            <a:endParaRPr dirty="0"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 dirty="0"/>
              <a:t>If you don't have that approval, disposing of records is illegal.</a:t>
            </a:r>
            <a:endParaRPr dirty="0"/>
          </a:p>
        </p:txBody>
      </p:sp>
      <p:sp>
        <p:nvSpPr>
          <p:cNvPr id="77" name="Google Shape;77;p4"/>
          <p:cNvSpPr txBox="1"/>
          <p:nvPr/>
        </p:nvSpPr>
        <p:spPr>
          <a:xfrm>
            <a:off x="228844" y="1154772"/>
            <a:ext cx="4045200" cy="28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does the Public Records Act 2005 (PRA) say?</a:t>
            </a:r>
            <a:endParaRPr sz="4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body" idx="2"/>
          </p:nvPr>
        </p:nvSpPr>
        <p:spPr>
          <a:xfrm>
            <a:off x="4640457" y="1297011"/>
            <a:ext cx="4455622" cy="247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Keeping records for a minimum period of time: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“As long as they are required” 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/>
              <a:t>No fixed timelines in the PRA – retention is determined by an approved schedule or disposal authority.</a:t>
            </a:r>
            <a:endParaRPr/>
          </a:p>
        </p:txBody>
      </p:sp>
      <p:sp>
        <p:nvSpPr>
          <p:cNvPr id="83" name="Google Shape;83;p11"/>
          <p:cNvSpPr txBox="1"/>
          <p:nvPr/>
        </p:nvSpPr>
        <p:spPr>
          <a:xfrm>
            <a:off x="228844" y="1154772"/>
            <a:ext cx="4045200" cy="28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</a:pPr>
            <a:r>
              <a:rPr lang="en"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 does the Public Records Act 2005 (PRA) say?</a:t>
            </a:r>
            <a:endParaRPr sz="4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228844" y="1154772"/>
            <a:ext cx="4045200" cy="283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/>
              <a:t>What does the Public Records Act 2005 (PRA) say?</a:t>
            </a:r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2"/>
          </p:nvPr>
        </p:nvSpPr>
        <p:spPr>
          <a:xfrm>
            <a:off x="4572000" y="1336131"/>
            <a:ext cx="4455622" cy="2471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PRA allows Chief Archivist to set </a:t>
            </a:r>
            <a:r>
              <a:rPr lang="en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mandatory</a:t>
            </a:r>
            <a:r>
              <a:rPr lang="en"/>
              <a:t> standards</a:t>
            </a:r>
            <a:endParaRPr/>
          </a:p>
          <a:p>
            <a:pPr marL="457200" lvl="0" indent="-3429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/>
              <a:t>Archives New Zealand’s </a:t>
            </a:r>
            <a:r>
              <a:rPr lang="en" b="1" u="sng">
                <a:solidFill>
                  <a:schemeClr val="hlink"/>
                </a:solidFill>
                <a:hlinkClick r:id="rId3"/>
              </a:rPr>
              <a:t>Information and records management standard </a:t>
            </a:r>
            <a:r>
              <a:rPr lang="en"/>
              <a:t>states</a:t>
            </a:r>
            <a:r>
              <a:rPr lang="en" b="1"/>
              <a:t>, “</a:t>
            </a:r>
            <a:r>
              <a:rPr lang="en"/>
              <a:t>Dispose of information and records regularly, and in line with authorised disposal authorities.”</a:t>
            </a: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1723520" y="112184"/>
            <a:ext cx="5696959" cy="5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What not disposing regularly looks like…</a:t>
            </a:r>
            <a:endParaRPr/>
          </a:p>
        </p:txBody>
      </p:sp>
      <p:pic>
        <p:nvPicPr>
          <p:cNvPr id="95" name="Google Shape;9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424" y="972766"/>
            <a:ext cx="8089152" cy="3737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1357</Words>
  <Application>Microsoft Office PowerPoint</Application>
  <PresentationFormat>On-screen Show (16:9)</PresentationFormat>
  <Paragraphs>141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Roboto</vt:lpstr>
      <vt:lpstr>Noto Sans Symbols</vt:lpstr>
      <vt:lpstr>Simple Dark</vt:lpstr>
      <vt:lpstr>PowerPoint Presentation</vt:lpstr>
      <vt:lpstr>Evan Greensides</vt:lpstr>
      <vt:lpstr>Membership benefits</vt:lpstr>
      <vt:lpstr>Aims</vt:lpstr>
      <vt:lpstr>What does the Public Records Act 2005 (PRA) say?</vt:lpstr>
      <vt:lpstr>PowerPoint Presentation</vt:lpstr>
      <vt:lpstr>PowerPoint Presentation</vt:lpstr>
      <vt:lpstr>What does the Public Records Act 2005 (PRA) say?</vt:lpstr>
      <vt:lpstr>What not disposing regularly looks like…</vt:lpstr>
      <vt:lpstr>…and digitally…</vt:lpstr>
      <vt:lpstr>Who does the Public Records Act 2005 (PRA) apply to?</vt:lpstr>
      <vt:lpstr>Public Offices vs Local Authorities</vt:lpstr>
      <vt:lpstr>PowerPoint Presentation</vt:lpstr>
      <vt:lpstr>ALGIM T2 R&amp;D Schedule</vt:lpstr>
      <vt:lpstr>Disposal Action Options</vt:lpstr>
      <vt:lpstr>A Recent Example of Physical R&amp;D and Transfer</vt:lpstr>
      <vt:lpstr>PowerPoint Presentation</vt:lpstr>
      <vt:lpstr>PowerPoint Presentation</vt:lpstr>
      <vt:lpstr>PowerPoint Presentation</vt:lpstr>
      <vt:lpstr>The Process Map</vt:lpstr>
      <vt:lpstr>The Disposal Register</vt:lpstr>
      <vt:lpstr>PowerPoint Presentation</vt:lpstr>
      <vt:lpstr>Approved Repositories</vt:lpstr>
      <vt:lpstr>Approved Repositories</vt:lpstr>
      <vt:lpstr>Archives Central</vt:lpstr>
      <vt:lpstr>PowerPoint Presentation</vt:lpstr>
      <vt:lpstr>Hawke’s Bay Regional Museum Research and Archives Centre</vt:lpstr>
      <vt:lpstr>The Future Is Here - Digital Transfers</vt:lpstr>
      <vt:lpstr>PowerPoint Presentation</vt:lpstr>
      <vt:lpstr>…but how?</vt:lpstr>
      <vt:lpstr>Disposal Requirements Include Metadata</vt:lpstr>
      <vt:lpstr>Minimum Metadata to Assign During Disposal</vt:lpstr>
      <vt:lpstr>PowerPoint Presentation</vt:lpstr>
      <vt:lpstr>Report on the State of Government Recordkeeping 2023/24 </vt:lpstr>
      <vt:lpstr>…but still a long way to go…</vt:lpstr>
      <vt:lpstr>Final Recommendations for Managing Digital</vt:lpstr>
      <vt:lpstr>PowerPoint Presentation</vt:lpstr>
      <vt:lpstr>Thank You!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Evan Greensides</dc:creator>
  <cp:lastModifiedBy>Evan Greensides</cp:lastModifiedBy>
  <cp:revision>4</cp:revision>
  <dcterms:modified xsi:type="dcterms:W3CDTF">2025-05-02T00:19:51Z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3e46a9-9901-46e9-bfae-bb6189d4cb66_Enabled">
    <vt:lpwstr>true</vt:lpwstr>
  </property>
  <property fmtid="{D5CDD505-2E9C-101B-9397-08002B2CF9AE}" pid="3" name="MSIP_Label_f43e46a9-9901-46e9-bfae-bb6189d4cb66_SetDate">
    <vt:lpwstr>2025-03-10T21:53:01Z</vt:lpwstr>
  </property>
  <property fmtid="{D5CDD505-2E9C-101B-9397-08002B2CF9AE}" pid="4" name="MSIP_Label_f43e46a9-9901-46e9-bfae-bb6189d4cb66_Method">
    <vt:lpwstr>Standard</vt:lpwstr>
  </property>
  <property fmtid="{D5CDD505-2E9C-101B-9397-08002B2CF9AE}" pid="5" name="MSIP_Label_f43e46a9-9901-46e9-bfae-bb6189d4cb66_Name">
    <vt:lpwstr>In-confidence</vt:lpwstr>
  </property>
  <property fmtid="{D5CDD505-2E9C-101B-9397-08002B2CF9AE}" pid="6" name="MSIP_Label_f43e46a9-9901-46e9-bfae-bb6189d4cb66_SiteId">
    <vt:lpwstr>e40c4f52-99bd-4d4f-bf7e-d001a2ca6556</vt:lpwstr>
  </property>
  <property fmtid="{D5CDD505-2E9C-101B-9397-08002B2CF9AE}" pid="7" name="MSIP_Label_f43e46a9-9901-46e9-bfae-bb6189d4cb66_ActionId">
    <vt:lpwstr>04c74517-dd92-4134-af51-c03944a41189</vt:lpwstr>
  </property>
  <property fmtid="{D5CDD505-2E9C-101B-9397-08002B2CF9AE}" pid="8" name="MSIP_Label_f43e46a9-9901-46e9-bfae-bb6189d4cb66_ContentBits">
    <vt:lpwstr>1</vt:lpwstr>
  </property>
  <property fmtid="{D5CDD505-2E9C-101B-9397-08002B2CF9AE}" pid="9" name="ClassificationContentMarkingHeaderLocations">
    <vt:lpwstr>Simple Dark:3</vt:lpwstr>
  </property>
  <property fmtid="{D5CDD505-2E9C-101B-9397-08002B2CF9AE}" pid="10" name="ClassificationContentMarkingHeaderText">
    <vt:lpwstr>IN-CONFIDENCE</vt:lpwstr>
  </property>
</Properties>
</file>